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300" r:id="rId2"/>
    <p:sldId id="322" r:id="rId3"/>
    <p:sldId id="324" r:id="rId4"/>
    <p:sldId id="327" r:id="rId5"/>
    <p:sldId id="330" r:id="rId6"/>
    <p:sldId id="291" r:id="rId7"/>
    <p:sldId id="321" r:id="rId8"/>
    <p:sldId id="331" r:id="rId9"/>
    <p:sldId id="320" r:id="rId10"/>
    <p:sldId id="319" r:id="rId11"/>
    <p:sldId id="328" r:id="rId12"/>
    <p:sldId id="329" r:id="rId13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00A653-299E-E145-B57D-713CB7852CFB}">
          <p14:sldIdLst>
            <p14:sldId id="300"/>
            <p14:sldId id="322"/>
            <p14:sldId id="324"/>
            <p14:sldId id="327"/>
            <p14:sldId id="330"/>
            <p14:sldId id="291"/>
            <p14:sldId id="321"/>
            <p14:sldId id="331"/>
            <p14:sldId id="320"/>
            <p14:sldId id="319"/>
          </p14:sldIdLst>
        </p14:section>
        <p14:section name="APPENDIX" id="{3C403B84-7C92-844D-8743-CE3CF1439BC7}">
          <p14:sldIdLst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ish Mahadik" initials="AM" lastIdx="2" clrIdx="0">
    <p:extLst>
      <p:ext uri="{19B8F6BF-5375-455C-9EA6-DF929625EA0E}">
        <p15:presenceInfo xmlns:p15="http://schemas.microsoft.com/office/powerpoint/2012/main" userId="f17208f98e95e5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81"/>
  </p:normalViewPr>
  <p:slideViewPr>
    <p:cSldViewPr snapToGrid="0" snapToObjects="1">
      <p:cViewPr varScale="1">
        <p:scale>
          <a:sx n="84" d="100"/>
          <a:sy n="84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600" b="1" dirty="0"/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600" b="1" dirty="0"/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/>
            <a:t>Data 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 custLinFactNeighborY="-15929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114512" custScaleY="99881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ScaleX="13011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 custLinFactY="-100000" custLinFactNeighborX="-44351" custLinFactNeighborY="-160019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>
    <a:ln>
      <a:solidFill>
        <a:schemeClr val="dk1">
          <a:shade val="80000"/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ScaleX="13011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 custLinFactY="-100000" custLinFactNeighborX="-44351" custLinFactNeighborY="-160019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>
    <a:ln>
      <a:solidFill>
        <a:schemeClr val="dk1">
          <a:shade val="80000"/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ScaleX="13011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 custLinFactY="-100000" custLinFactNeighborX="-44351" custLinFactNeighborY="-160019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>
    <a:ln>
      <a:solidFill>
        <a:schemeClr val="dk1">
          <a:shade val="80000"/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C6983A-F6EE-4166-95CA-0689A3665089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7F3E337D-1A66-4577-AF18-1FB0D5F081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Northwestern people tweet about weather and they mostly are located in Chicago. The University should make transportation facilities during </a:t>
          </a:r>
          <a:r>
            <a:rPr lang="en-US" sz="1600"/>
            <a:t>extreme weather. </a:t>
          </a:r>
          <a:endParaRPr lang="en-US" sz="1600" dirty="0"/>
        </a:p>
      </dgm:t>
    </dgm:pt>
    <dgm:pt modelId="{F69AB91E-4F36-4C20-BB49-5603DCC36802}" type="parTrans" cxnId="{FDBD6C07-36CC-4B66-BEB9-6677DD1A6EF5}">
      <dgm:prSet/>
      <dgm:spPr/>
      <dgm:t>
        <a:bodyPr/>
        <a:lstStyle/>
        <a:p>
          <a:endParaRPr lang="en-US"/>
        </a:p>
      </dgm:t>
    </dgm:pt>
    <dgm:pt modelId="{59901A54-6A14-4FCC-BDC3-442311FB1993}" type="sibTrans" cxnId="{FDBD6C07-36CC-4B66-BEB9-6677DD1A6EF5}">
      <dgm:prSet/>
      <dgm:spPr/>
      <dgm:t>
        <a:bodyPr/>
        <a:lstStyle/>
        <a:p>
          <a:endParaRPr lang="en-US"/>
        </a:p>
      </dgm:t>
    </dgm:pt>
    <dgm:pt modelId="{5E74E5FD-5AE7-483D-B15B-5105DF03C9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University of Chicago</a:t>
          </a:r>
          <a:r>
            <a:rPr lang="en-US" sz="1600" baseline="0" dirty="0"/>
            <a:t> tweet a lot on booth school of Business, and hence are interested in it, I would recommend the university to increase booth school seats which would bring revenue.</a:t>
          </a:r>
          <a:endParaRPr lang="en-US" sz="1600" dirty="0"/>
        </a:p>
      </dgm:t>
    </dgm:pt>
    <dgm:pt modelId="{B635E5AF-D207-4B7B-8920-AAF66E6AF2E5}" type="parTrans" cxnId="{05711DBD-B1C3-4BDE-AB8A-3817CAA425F8}">
      <dgm:prSet/>
      <dgm:spPr/>
      <dgm:t>
        <a:bodyPr/>
        <a:lstStyle/>
        <a:p>
          <a:endParaRPr lang="en-US"/>
        </a:p>
      </dgm:t>
    </dgm:pt>
    <dgm:pt modelId="{9EC2C1DA-4FEC-4EA9-852C-41376A4DC0BC}" type="sibTrans" cxnId="{05711DBD-B1C3-4BDE-AB8A-3817CAA425F8}">
      <dgm:prSet/>
      <dgm:spPr/>
      <dgm:t>
        <a:bodyPr/>
        <a:lstStyle/>
        <a:p>
          <a:endParaRPr lang="en-US"/>
        </a:p>
      </dgm:t>
    </dgm:pt>
    <dgm:pt modelId="{712747F5-3EFC-4208-9A4A-D810D66FD7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tx1"/>
              </a:solidFill>
            </a:rPr>
            <a:t>Stanford people tweet on “more money”, increase the inflow of students and reduce tuition cost.</a:t>
          </a:r>
        </a:p>
      </dgm:t>
    </dgm:pt>
    <dgm:pt modelId="{E88C6923-9D0B-4E29-A68D-23667F942812}" type="parTrans" cxnId="{2A26EE07-B20D-416D-BFA4-852CC84B571B}">
      <dgm:prSet/>
      <dgm:spPr/>
      <dgm:t>
        <a:bodyPr/>
        <a:lstStyle/>
        <a:p>
          <a:endParaRPr lang="en-US"/>
        </a:p>
      </dgm:t>
    </dgm:pt>
    <dgm:pt modelId="{029C8807-A902-41AE-BE93-B27B30D8B268}" type="sibTrans" cxnId="{2A26EE07-B20D-416D-BFA4-852CC84B571B}">
      <dgm:prSet/>
      <dgm:spPr/>
      <dgm:t>
        <a:bodyPr/>
        <a:lstStyle/>
        <a:p>
          <a:endParaRPr lang="en-US"/>
        </a:p>
      </dgm:t>
    </dgm:pt>
    <dgm:pt modelId="{9A0D6082-F239-5441-8CC5-DEF3BD3AAA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Facilitate advanced research in sociology at Harvard, since most of the Harvard people tweet on sociological studies.</a:t>
          </a:r>
          <a:endParaRPr lang="en-US" dirty="0"/>
        </a:p>
      </dgm:t>
    </dgm:pt>
    <dgm:pt modelId="{312CF517-FBE1-7B4E-91E5-9A3BAF7ADC8A}" type="parTrans" cxnId="{796C2935-D41A-E944-A8CC-3D30E891D1FB}">
      <dgm:prSet/>
      <dgm:spPr/>
      <dgm:t>
        <a:bodyPr/>
        <a:lstStyle/>
        <a:p>
          <a:endParaRPr lang="en-US"/>
        </a:p>
      </dgm:t>
    </dgm:pt>
    <dgm:pt modelId="{1EFB876D-4C5F-E24E-9A8D-D2D325CF5DDF}" type="sibTrans" cxnId="{796C2935-D41A-E944-A8CC-3D30E891D1FB}">
      <dgm:prSet/>
      <dgm:spPr/>
      <dgm:t>
        <a:bodyPr/>
        <a:lstStyle/>
        <a:p>
          <a:endParaRPr lang="en-US"/>
        </a:p>
      </dgm:t>
    </dgm:pt>
    <dgm:pt modelId="{FB0D2210-8E43-414E-B4E4-C5AA093AC247}" type="pres">
      <dgm:prSet presAssocID="{83C6983A-F6EE-4166-95CA-0689A3665089}" presName="root" presStyleCnt="0">
        <dgm:presLayoutVars>
          <dgm:dir/>
          <dgm:resizeHandles val="exact"/>
        </dgm:presLayoutVars>
      </dgm:prSet>
      <dgm:spPr/>
    </dgm:pt>
    <dgm:pt modelId="{484F1B21-78EF-4EC4-8A96-015AD397C017}" type="pres">
      <dgm:prSet presAssocID="{7F3E337D-1A66-4577-AF18-1FB0D5F0814B}" presName="compNode" presStyleCnt="0"/>
      <dgm:spPr/>
    </dgm:pt>
    <dgm:pt modelId="{7E83A316-BC98-430A-8455-807615BD68F7}" type="pres">
      <dgm:prSet presAssocID="{7F3E337D-1A66-4577-AF18-1FB0D5F0814B}" presName="bgRect" presStyleLbl="bgShp" presStyleIdx="0" presStyleCnt="4"/>
      <dgm:spPr/>
    </dgm:pt>
    <dgm:pt modelId="{BFCFCA38-02E6-4513-9C31-F117A85D99DA}" type="pres">
      <dgm:prSet presAssocID="{7F3E337D-1A66-4577-AF18-1FB0D5F081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7651BDD-16E9-4B0A-B9D6-51E28C894134}" type="pres">
      <dgm:prSet presAssocID="{7F3E337D-1A66-4577-AF18-1FB0D5F0814B}" presName="spaceRect" presStyleCnt="0"/>
      <dgm:spPr/>
    </dgm:pt>
    <dgm:pt modelId="{FAE00F16-2830-4A5F-8494-9DC1BB0403F4}" type="pres">
      <dgm:prSet presAssocID="{7F3E337D-1A66-4577-AF18-1FB0D5F0814B}" presName="parTx" presStyleLbl="revTx" presStyleIdx="0" presStyleCnt="4">
        <dgm:presLayoutVars>
          <dgm:chMax val="0"/>
          <dgm:chPref val="0"/>
        </dgm:presLayoutVars>
      </dgm:prSet>
      <dgm:spPr/>
    </dgm:pt>
    <dgm:pt modelId="{622028B1-0D44-4B56-9ED3-29A4E87E1E13}" type="pres">
      <dgm:prSet presAssocID="{59901A54-6A14-4FCC-BDC3-442311FB1993}" presName="sibTrans" presStyleCnt="0"/>
      <dgm:spPr/>
    </dgm:pt>
    <dgm:pt modelId="{D3C4BBC8-0924-4E6A-8E76-270630F27BFA}" type="pres">
      <dgm:prSet presAssocID="{5E74E5FD-5AE7-483D-B15B-5105DF03C9C7}" presName="compNode" presStyleCnt="0"/>
      <dgm:spPr/>
    </dgm:pt>
    <dgm:pt modelId="{C33B4FB6-DCE5-490A-B25C-79B07426A5E9}" type="pres">
      <dgm:prSet presAssocID="{5E74E5FD-5AE7-483D-B15B-5105DF03C9C7}" presName="bgRect" presStyleLbl="bgShp" presStyleIdx="1" presStyleCnt="4"/>
      <dgm:spPr/>
    </dgm:pt>
    <dgm:pt modelId="{47ABD8A6-36D5-4A7B-B2DB-35DFFDC61C03}" type="pres">
      <dgm:prSet presAssocID="{5E74E5FD-5AE7-483D-B15B-5105DF03C9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/>
    </dgm:pt>
    <dgm:pt modelId="{7AD5C33D-A18B-4E22-99DE-A29E9C9B057D}" type="pres">
      <dgm:prSet presAssocID="{5E74E5FD-5AE7-483D-B15B-5105DF03C9C7}" presName="spaceRect" presStyleCnt="0"/>
      <dgm:spPr/>
    </dgm:pt>
    <dgm:pt modelId="{31CF1B37-725E-4AEF-9348-FCC532619A28}" type="pres">
      <dgm:prSet presAssocID="{5E74E5FD-5AE7-483D-B15B-5105DF03C9C7}" presName="parTx" presStyleLbl="revTx" presStyleIdx="1" presStyleCnt="4">
        <dgm:presLayoutVars>
          <dgm:chMax val="0"/>
          <dgm:chPref val="0"/>
        </dgm:presLayoutVars>
      </dgm:prSet>
      <dgm:spPr/>
    </dgm:pt>
    <dgm:pt modelId="{28639700-BFE3-4CBF-91CC-AB713CE13880}" type="pres">
      <dgm:prSet presAssocID="{9EC2C1DA-4FEC-4EA9-852C-41376A4DC0BC}" presName="sibTrans" presStyleCnt="0"/>
      <dgm:spPr/>
    </dgm:pt>
    <dgm:pt modelId="{D3A9481D-37FF-4FC9-AAD1-4E61F3339811}" type="pres">
      <dgm:prSet presAssocID="{712747F5-3EFC-4208-9A4A-D810D66FD771}" presName="compNode" presStyleCnt="0"/>
      <dgm:spPr/>
    </dgm:pt>
    <dgm:pt modelId="{1429B257-E72B-4ECB-AB41-30D24813474F}" type="pres">
      <dgm:prSet presAssocID="{712747F5-3EFC-4208-9A4A-D810D66FD771}" presName="bgRect" presStyleLbl="bgShp" presStyleIdx="2" presStyleCnt="4"/>
      <dgm:spPr/>
    </dgm:pt>
    <dgm:pt modelId="{C5508F48-8D1E-4818-AEDC-54E9D81D874D}" type="pres">
      <dgm:prSet presAssocID="{712747F5-3EFC-4208-9A4A-D810D66FD7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09B8539-5407-40ED-9572-14A6D52D0770}" type="pres">
      <dgm:prSet presAssocID="{712747F5-3EFC-4208-9A4A-D810D66FD771}" presName="spaceRect" presStyleCnt="0"/>
      <dgm:spPr/>
    </dgm:pt>
    <dgm:pt modelId="{84A9D986-9699-493F-9B97-2C8D3D188358}" type="pres">
      <dgm:prSet presAssocID="{712747F5-3EFC-4208-9A4A-D810D66FD771}" presName="parTx" presStyleLbl="revTx" presStyleIdx="2" presStyleCnt="4">
        <dgm:presLayoutVars>
          <dgm:chMax val="0"/>
          <dgm:chPref val="0"/>
        </dgm:presLayoutVars>
      </dgm:prSet>
      <dgm:spPr/>
    </dgm:pt>
    <dgm:pt modelId="{DF6F078D-B578-F542-BCF2-AA0436064B87}" type="pres">
      <dgm:prSet presAssocID="{029C8807-A902-41AE-BE93-B27B30D8B268}" presName="sibTrans" presStyleCnt="0"/>
      <dgm:spPr/>
    </dgm:pt>
    <dgm:pt modelId="{223143F8-1DA2-154A-9DB2-991A4EE6FBD8}" type="pres">
      <dgm:prSet presAssocID="{9A0D6082-F239-5441-8CC5-DEF3BD3AAA79}" presName="compNode" presStyleCnt="0"/>
      <dgm:spPr/>
    </dgm:pt>
    <dgm:pt modelId="{B17E7B9C-3003-1741-AA86-A8120EA6288C}" type="pres">
      <dgm:prSet presAssocID="{9A0D6082-F239-5441-8CC5-DEF3BD3AAA79}" presName="bgRect" presStyleLbl="bgShp" presStyleIdx="3" presStyleCnt="4"/>
      <dgm:spPr/>
    </dgm:pt>
    <dgm:pt modelId="{0CFCE4A4-8EA8-AC48-B363-21D38393F966}" type="pres">
      <dgm:prSet presAssocID="{9A0D6082-F239-5441-8CC5-DEF3BD3AAA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203678C7-57DF-8B41-8CE3-5D2CFA85AEB6}" type="pres">
      <dgm:prSet presAssocID="{9A0D6082-F239-5441-8CC5-DEF3BD3AAA79}" presName="spaceRect" presStyleCnt="0"/>
      <dgm:spPr/>
    </dgm:pt>
    <dgm:pt modelId="{C1A82225-FDF0-464B-A83B-0B3E582F3D20}" type="pres">
      <dgm:prSet presAssocID="{9A0D6082-F239-5441-8CC5-DEF3BD3AAA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7761904-F613-E148-9A27-6648DC6C61DB}" type="presOf" srcId="{9A0D6082-F239-5441-8CC5-DEF3BD3AAA79}" destId="{C1A82225-FDF0-464B-A83B-0B3E582F3D20}" srcOrd="0" destOrd="0" presId="urn:microsoft.com/office/officeart/2018/2/layout/IconVerticalSolidList"/>
    <dgm:cxn modelId="{FDBD6C07-36CC-4B66-BEB9-6677DD1A6EF5}" srcId="{83C6983A-F6EE-4166-95CA-0689A3665089}" destId="{7F3E337D-1A66-4577-AF18-1FB0D5F0814B}" srcOrd="0" destOrd="0" parTransId="{F69AB91E-4F36-4C20-BB49-5603DCC36802}" sibTransId="{59901A54-6A14-4FCC-BDC3-442311FB1993}"/>
    <dgm:cxn modelId="{2A26EE07-B20D-416D-BFA4-852CC84B571B}" srcId="{83C6983A-F6EE-4166-95CA-0689A3665089}" destId="{712747F5-3EFC-4208-9A4A-D810D66FD771}" srcOrd="2" destOrd="0" parTransId="{E88C6923-9D0B-4E29-A68D-23667F942812}" sibTransId="{029C8807-A902-41AE-BE93-B27B30D8B268}"/>
    <dgm:cxn modelId="{C2275626-6D1F-4C20-A8A1-0EB64BAF7D39}" type="presOf" srcId="{712747F5-3EFC-4208-9A4A-D810D66FD771}" destId="{84A9D986-9699-493F-9B97-2C8D3D188358}" srcOrd="0" destOrd="0" presId="urn:microsoft.com/office/officeart/2018/2/layout/IconVerticalSolidList"/>
    <dgm:cxn modelId="{BE02A42E-EA15-470D-A444-F2E6E93CC637}" type="presOf" srcId="{5E74E5FD-5AE7-483D-B15B-5105DF03C9C7}" destId="{31CF1B37-725E-4AEF-9348-FCC532619A28}" srcOrd="0" destOrd="0" presId="urn:microsoft.com/office/officeart/2018/2/layout/IconVerticalSolidList"/>
    <dgm:cxn modelId="{796C2935-D41A-E944-A8CC-3D30E891D1FB}" srcId="{83C6983A-F6EE-4166-95CA-0689A3665089}" destId="{9A0D6082-F239-5441-8CC5-DEF3BD3AAA79}" srcOrd="3" destOrd="0" parTransId="{312CF517-FBE1-7B4E-91E5-9A3BAF7ADC8A}" sibTransId="{1EFB876D-4C5F-E24E-9A8D-D2D325CF5DDF}"/>
    <dgm:cxn modelId="{F6A5F46B-8D69-4F40-A068-9085B0FFB04E}" type="presOf" srcId="{7F3E337D-1A66-4577-AF18-1FB0D5F0814B}" destId="{FAE00F16-2830-4A5F-8494-9DC1BB0403F4}" srcOrd="0" destOrd="0" presId="urn:microsoft.com/office/officeart/2018/2/layout/IconVerticalSolidList"/>
    <dgm:cxn modelId="{05711DBD-B1C3-4BDE-AB8A-3817CAA425F8}" srcId="{83C6983A-F6EE-4166-95CA-0689A3665089}" destId="{5E74E5FD-5AE7-483D-B15B-5105DF03C9C7}" srcOrd="1" destOrd="0" parTransId="{B635E5AF-D207-4B7B-8920-AAF66E6AF2E5}" sibTransId="{9EC2C1DA-4FEC-4EA9-852C-41376A4DC0BC}"/>
    <dgm:cxn modelId="{607768EE-0D1D-4355-8F48-CD1EA7DCDFE5}" type="presOf" srcId="{83C6983A-F6EE-4166-95CA-0689A3665089}" destId="{FB0D2210-8E43-414E-B4E4-C5AA093AC247}" srcOrd="0" destOrd="0" presId="urn:microsoft.com/office/officeart/2018/2/layout/IconVerticalSolidList"/>
    <dgm:cxn modelId="{0206F9DE-0A8E-4468-9513-0E6698B1DA2F}" type="presParOf" srcId="{FB0D2210-8E43-414E-B4E4-C5AA093AC247}" destId="{484F1B21-78EF-4EC4-8A96-015AD397C017}" srcOrd="0" destOrd="0" presId="urn:microsoft.com/office/officeart/2018/2/layout/IconVerticalSolidList"/>
    <dgm:cxn modelId="{6865E6FD-D5C3-4D1D-882C-9F5FF76A0960}" type="presParOf" srcId="{484F1B21-78EF-4EC4-8A96-015AD397C017}" destId="{7E83A316-BC98-430A-8455-807615BD68F7}" srcOrd="0" destOrd="0" presId="urn:microsoft.com/office/officeart/2018/2/layout/IconVerticalSolidList"/>
    <dgm:cxn modelId="{D7813146-9874-4C9C-92F4-68C558B046D0}" type="presParOf" srcId="{484F1B21-78EF-4EC4-8A96-015AD397C017}" destId="{BFCFCA38-02E6-4513-9C31-F117A85D99DA}" srcOrd="1" destOrd="0" presId="urn:microsoft.com/office/officeart/2018/2/layout/IconVerticalSolidList"/>
    <dgm:cxn modelId="{7646E186-48B8-4935-8254-DB958C0AD438}" type="presParOf" srcId="{484F1B21-78EF-4EC4-8A96-015AD397C017}" destId="{C7651BDD-16E9-4B0A-B9D6-51E28C894134}" srcOrd="2" destOrd="0" presId="urn:microsoft.com/office/officeart/2018/2/layout/IconVerticalSolidList"/>
    <dgm:cxn modelId="{B1FAF8AF-7D16-4251-91AD-1F2DB1B0CA8C}" type="presParOf" srcId="{484F1B21-78EF-4EC4-8A96-015AD397C017}" destId="{FAE00F16-2830-4A5F-8494-9DC1BB0403F4}" srcOrd="3" destOrd="0" presId="urn:microsoft.com/office/officeart/2018/2/layout/IconVerticalSolidList"/>
    <dgm:cxn modelId="{CC68E53A-9C36-4643-BCA9-224591630753}" type="presParOf" srcId="{FB0D2210-8E43-414E-B4E4-C5AA093AC247}" destId="{622028B1-0D44-4B56-9ED3-29A4E87E1E13}" srcOrd="1" destOrd="0" presId="urn:microsoft.com/office/officeart/2018/2/layout/IconVerticalSolidList"/>
    <dgm:cxn modelId="{F216C782-6C16-4208-B1F3-D0DFD0ADF59C}" type="presParOf" srcId="{FB0D2210-8E43-414E-B4E4-C5AA093AC247}" destId="{D3C4BBC8-0924-4E6A-8E76-270630F27BFA}" srcOrd="2" destOrd="0" presId="urn:microsoft.com/office/officeart/2018/2/layout/IconVerticalSolidList"/>
    <dgm:cxn modelId="{30658B21-BD37-4DE8-8799-8CFB45DE8E50}" type="presParOf" srcId="{D3C4BBC8-0924-4E6A-8E76-270630F27BFA}" destId="{C33B4FB6-DCE5-490A-B25C-79B07426A5E9}" srcOrd="0" destOrd="0" presId="urn:microsoft.com/office/officeart/2018/2/layout/IconVerticalSolidList"/>
    <dgm:cxn modelId="{B9DB34A4-5381-43BA-BFE9-12B57480EEE9}" type="presParOf" srcId="{D3C4BBC8-0924-4E6A-8E76-270630F27BFA}" destId="{47ABD8A6-36D5-4A7B-B2DB-35DFFDC61C03}" srcOrd="1" destOrd="0" presId="urn:microsoft.com/office/officeart/2018/2/layout/IconVerticalSolidList"/>
    <dgm:cxn modelId="{EB78BE35-ED4A-4AB0-95B0-40EB1D335C47}" type="presParOf" srcId="{D3C4BBC8-0924-4E6A-8E76-270630F27BFA}" destId="{7AD5C33D-A18B-4E22-99DE-A29E9C9B057D}" srcOrd="2" destOrd="0" presId="urn:microsoft.com/office/officeart/2018/2/layout/IconVerticalSolidList"/>
    <dgm:cxn modelId="{38F572FC-4174-46B8-B0D3-D0AC7C5A4339}" type="presParOf" srcId="{D3C4BBC8-0924-4E6A-8E76-270630F27BFA}" destId="{31CF1B37-725E-4AEF-9348-FCC532619A28}" srcOrd="3" destOrd="0" presId="urn:microsoft.com/office/officeart/2018/2/layout/IconVerticalSolidList"/>
    <dgm:cxn modelId="{CD3573F1-65D5-4AA7-9400-88EA06CD757D}" type="presParOf" srcId="{FB0D2210-8E43-414E-B4E4-C5AA093AC247}" destId="{28639700-BFE3-4CBF-91CC-AB713CE13880}" srcOrd="3" destOrd="0" presId="urn:microsoft.com/office/officeart/2018/2/layout/IconVerticalSolidList"/>
    <dgm:cxn modelId="{D189D001-1A4B-44B7-BE09-F4A4113FA589}" type="presParOf" srcId="{FB0D2210-8E43-414E-B4E4-C5AA093AC247}" destId="{D3A9481D-37FF-4FC9-AAD1-4E61F3339811}" srcOrd="4" destOrd="0" presId="urn:microsoft.com/office/officeart/2018/2/layout/IconVerticalSolidList"/>
    <dgm:cxn modelId="{361DAAF9-DA9B-454C-A288-5B72DE533DCB}" type="presParOf" srcId="{D3A9481D-37FF-4FC9-AAD1-4E61F3339811}" destId="{1429B257-E72B-4ECB-AB41-30D24813474F}" srcOrd="0" destOrd="0" presId="urn:microsoft.com/office/officeart/2018/2/layout/IconVerticalSolidList"/>
    <dgm:cxn modelId="{DE32E7FD-D9D0-4AE0-81C8-23FAB22C745C}" type="presParOf" srcId="{D3A9481D-37FF-4FC9-AAD1-4E61F3339811}" destId="{C5508F48-8D1E-4818-AEDC-54E9D81D874D}" srcOrd="1" destOrd="0" presId="urn:microsoft.com/office/officeart/2018/2/layout/IconVerticalSolidList"/>
    <dgm:cxn modelId="{F430E6A1-0CB6-4BDC-9BC7-86BA3B27CDDF}" type="presParOf" srcId="{D3A9481D-37FF-4FC9-AAD1-4E61F3339811}" destId="{109B8539-5407-40ED-9572-14A6D52D0770}" srcOrd="2" destOrd="0" presId="urn:microsoft.com/office/officeart/2018/2/layout/IconVerticalSolidList"/>
    <dgm:cxn modelId="{77073E68-D386-41B3-8121-29AE4BB5E0C3}" type="presParOf" srcId="{D3A9481D-37FF-4FC9-AAD1-4E61F3339811}" destId="{84A9D986-9699-493F-9B97-2C8D3D188358}" srcOrd="3" destOrd="0" presId="urn:microsoft.com/office/officeart/2018/2/layout/IconVerticalSolidList"/>
    <dgm:cxn modelId="{54B1ECFB-2F5B-1A46-98E9-3E95274238AF}" type="presParOf" srcId="{FB0D2210-8E43-414E-B4E4-C5AA093AC247}" destId="{DF6F078D-B578-F542-BCF2-AA0436064B87}" srcOrd="5" destOrd="0" presId="urn:microsoft.com/office/officeart/2018/2/layout/IconVerticalSolidList"/>
    <dgm:cxn modelId="{98EB33DF-CBC1-4041-92D7-7C0178320DC3}" type="presParOf" srcId="{FB0D2210-8E43-414E-B4E4-C5AA093AC247}" destId="{223143F8-1DA2-154A-9DB2-991A4EE6FBD8}" srcOrd="6" destOrd="0" presId="urn:microsoft.com/office/officeart/2018/2/layout/IconVerticalSolidList"/>
    <dgm:cxn modelId="{9A2E8358-CDF4-734A-B7C3-B5D0DB98172E}" type="presParOf" srcId="{223143F8-1DA2-154A-9DB2-991A4EE6FBD8}" destId="{B17E7B9C-3003-1741-AA86-A8120EA6288C}" srcOrd="0" destOrd="0" presId="urn:microsoft.com/office/officeart/2018/2/layout/IconVerticalSolidList"/>
    <dgm:cxn modelId="{193EDE20-4460-5F40-BBDE-24D050DA875E}" type="presParOf" srcId="{223143F8-1DA2-154A-9DB2-991A4EE6FBD8}" destId="{0CFCE4A4-8EA8-AC48-B363-21D38393F966}" srcOrd="1" destOrd="0" presId="urn:microsoft.com/office/officeart/2018/2/layout/IconVerticalSolidList"/>
    <dgm:cxn modelId="{78A3D5C7-81EE-9947-AB8E-1735DEB0141D}" type="presParOf" srcId="{223143F8-1DA2-154A-9DB2-991A4EE6FBD8}" destId="{203678C7-57DF-8B41-8CE3-5D2CFA85AEB6}" srcOrd="2" destOrd="0" presId="urn:microsoft.com/office/officeart/2018/2/layout/IconVerticalSolidList"/>
    <dgm:cxn modelId="{AF1C00B3-320C-1B4C-9497-737C6810C363}" type="presParOf" srcId="{223143F8-1DA2-154A-9DB2-991A4EE6FBD8}" destId="{C1A82225-FDF0-464B-A83B-0B3E582F3D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E0EA01-7FDC-4741-B865-3954789269CB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A5E139-B9CC-0D46-98E4-C79DF83B1ED4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AAE1500F-7BDC-2B4E-9CF0-4F2B7B09FB47}" type="parTrans" cxnId="{969EAEE8-5CC5-5C4F-880D-D43A494BED07}">
      <dgm:prSet/>
      <dgm:spPr/>
      <dgm:t>
        <a:bodyPr/>
        <a:lstStyle/>
        <a:p>
          <a:endParaRPr lang="en-US"/>
        </a:p>
      </dgm:t>
    </dgm:pt>
    <dgm:pt modelId="{1860D864-1B95-4748-9130-E34C3454A89E}" type="sibTrans" cxnId="{969EAEE8-5CC5-5C4F-880D-D43A494BED07}">
      <dgm:prSet/>
      <dgm:spPr/>
      <dgm:t>
        <a:bodyPr/>
        <a:lstStyle/>
        <a:p>
          <a:endParaRPr lang="en-US"/>
        </a:p>
      </dgm:t>
    </dgm:pt>
    <dgm:pt modelId="{7AF4571B-BB97-124E-BDAF-F774F39D6023}">
      <dgm:prSet phldrT="[Text]"/>
      <dgm:spPr/>
      <dgm:t>
        <a:bodyPr/>
        <a:lstStyle/>
        <a:p>
          <a:r>
            <a:rPr lang="en-US" dirty="0"/>
            <a:t>Environment</a:t>
          </a:r>
        </a:p>
      </dgm:t>
    </dgm:pt>
    <dgm:pt modelId="{D0DBCC13-EAE3-1C4F-82E0-3CBF699141A9}" type="parTrans" cxnId="{5757D238-EC31-7A4F-9D44-821EF91A4BD7}">
      <dgm:prSet/>
      <dgm:spPr/>
      <dgm:t>
        <a:bodyPr/>
        <a:lstStyle/>
        <a:p>
          <a:endParaRPr lang="en-US"/>
        </a:p>
      </dgm:t>
    </dgm:pt>
    <dgm:pt modelId="{2A22CC61-5D8A-6E4D-A634-F0638E2616B6}" type="sibTrans" cxnId="{5757D238-EC31-7A4F-9D44-821EF91A4BD7}">
      <dgm:prSet/>
      <dgm:spPr/>
      <dgm:t>
        <a:bodyPr/>
        <a:lstStyle/>
        <a:p>
          <a:endParaRPr lang="en-US"/>
        </a:p>
      </dgm:t>
    </dgm:pt>
    <dgm:pt modelId="{7F364EEC-0553-FC47-B48F-07433B5F7D9D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9566660D-3A9E-A94E-8493-A684FBE3006B}" type="parTrans" cxnId="{B551DC6C-5B1C-A949-B5C4-28A0F944E4E9}">
      <dgm:prSet/>
      <dgm:spPr/>
      <dgm:t>
        <a:bodyPr/>
        <a:lstStyle/>
        <a:p>
          <a:endParaRPr lang="en-US"/>
        </a:p>
      </dgm:t>
    </dgm:pt>
    <dgm:pt modelId="{30A8F27E-E284-7B4D-A5E3-460337934357}" type="sibTrans" cxnId="{B551DC6C-5B1C-A949-B5C4-28A0F944E4E9}">
      <dgm:prSet/>
      <dgm:spPr/>
      <dgm:t>
        <a:bodyPr/>
        <a:lstStyle/>
        <a:p>
          <a:endParaRPr lang="en-US"/>
        </a:p>
      </dgm:t>
    </dgm:pt>
    <dgm:pt modelId="{E438DD48-1BCA-2B46-86D9-60BDB880BBD9}">
      <dgm:prSet phldrT="[Text]"/>
      <dgm:spPr/>
      <dgm:t>
        <a:bodyPr/>
        <a:lstStyle/>
        <a:p>
          <a:r>
            <a:rPr lang="en-US" dirty="0"/>
            <a:t>RCC, Hadoop &amp; Spark</a:t>
          </a:r>
        </a:p>
      </dgm:t>
    </dgm:pt>
    <dgm:pt modelId="{67E0CCBB-7270-CA44-8BCA-4C395683F029}" type="sibTrans" cxnId="{6287DDBC-DA12-4F42-BA8C-1C1DCC6C69B3}">
      <dgm:prSet/>
      <dgm:spPr/>
      <dgm:t>
        <a:bodyPr/>
        <a:lstStyle/>
        <a:p>
          <a:endParaRPr lang="en-US"/>
        </a:p>
      </dgm:t>
    </dgm:pt>
    <dgm:pt modelId="{64530A82-091F-F441-908E-9E55DA0F0A5F}" type="parTrans" cxnId="{6287DDBC-DA12-4F42-BA8C-1C1DCC6C69B3}">
      <dgm:prSet/>
      <dgm:spPr/>
      <dgm:t>
        <a:bodyPr/>
        <a:lstStyle/>
        <a:p>
          <a:endParaRPr lang="en-US"/>
        </a:p>
      </dgm:t>
    </dgm:pt>
    <dgm:pt modelId="{CD6F1788-9650-3543-A0FA-8B3AD2731064}">
      <dgm:prSet phldrT="[Text]"/>
      <dgm:spPr/>
      <dgm:t>
        <a:bodyPr/>
        <a:lstStyle/>
        <a:p>
          <a:r>
            <a:rPr lang="en-US" dirty="0"/>
            <a:t>Python, Scala</a:t>
          </a:r>
        </a:p>
      </dgm:t>
    </dgm:pt>
    <dgm:pt modelId="{DFBF6851-1A5B-1540-9D57-95AD06CB827B}" type="parTrans" cxnId="{6FE61932-FA55-5C4A-B56C-407EC757EB7F}">
      <dgm:prSet/>
      <dgm:spPr/>
      <dgm:t>
        <a:bodyPr/>
        <a:lstStyle/>
        <a:p>
          <a:endParaRPr lang="en-US"/>
        </a:p>
      </dgm:t>
    </dgm:pt>
    <dgm:pt modelId="{113EB361-E69C-3341-A50A-EF252CEFDAD4}" type="sibTrans" cxnId="{6FE61932-FA55-5C4A-B56C-407EC757EB7F}">
      <dgm:prSet/>
      <dgm:spPr/>
      <dgm:t>
        <a:bodyPr/>
        <a:lstStyle/>
        <a:p>
          <a:endParaRPr lang="en-US"/>
        </a:p>
      </dgm:t>
    </dgm:pt>
    <dgm:pt modelId="{373ABF3A-7B45-8545-9A62-B41F2E2ABF68}">
      <dgm:prSet phldrT="[Text]"/>
      <dgm:spPr/>
      <dgm:t>
        <a:bodyPr/>
        <a:lstStyle/>
        <a:p>
          <a:r>
            <a:rPr lang="en-US" dirty="0"/>
            <a:t>Matplotlib</a:t>
          </a:r>
        </a:p>
      </dgm:t>
    </dgm:pt>
    <dgm:pt modelId="{EA5C2F5F-E596-CD4C-ABB2-490A7CE2FF58}" type="parTrans" cxnId="{5D4F108C-007D-944A-8F91-D8C4A7138E2D}">
      <dgm:prSet/>
      <dgm:spPr/>
      <dgm:t>
        <a:bodyPr/>
        <a:lstStyle/>
        <a:p>
          <a:endParaRPr lang="en-US"/>
        </a:p>
      </dgm:t>
    </dgm:pt>
    <dgm:pt modelId="{3842322A-E1D5-4A47-B706-C9F1E2B34A28}" type="sibTrans" cxnId="{5D4F108C-007D-944A-8F91-D8C4A7138E2D}">
      <dgm:prSet/>
      <dgm:spPr/>
      <dgm:t>
        <a:bodyPr/>
        <a:lstStyle/>
        <a:p>
          <a:endParaRPr lang="en-US"/>
        </a:p>
      </dgm:t>
    </dgm:pt>
    <dgm:pt modelId="{AA1EA139-2E48-2B49-9D53-B46EF2FBBDE3}" type="pres">
      <dgm:prSet presAssocID="{94E0EA01-7FDC-4741-B865-3954789269CB}" presName="Name0" presStyleCnt="0">
        <dgm:presLayoutVars>
          <dgm:dir/>
          <dgm:animLvl val="lvl"/>
          <dgm:resizeHandles val="exact"/>
        </dgm:presLayoutVars>
      </dgm:prSet>
      <dgm:spPr/>
    </dgm:pt>
    <dgm:pt modelId="{776E7FDA-CE2B-FE47-97D2-3BE57B48A0C3}" type="pres">
      <dgm:prSet presAssocID="{F3A5E139-B9CC-0D46-98E4-C79DF83B1ED4}" presName="linNode" presStyleCnt="0"/>
      <dgm:spPr/>
    </dgm:pt>
    <dgm:pt modelId="{1612964C-E9D4-1640-90FA-2CD3051BE1C1}" type="pres">
      <dgm:prSet presAssocID="{F3A5E139-B9CC-0D46-98E4-C79DF83B1ED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0B0F4B0-79C5-0D46-8FD3-9A8C1D255720}" type="pres">
      <dgm:prSet presAssocID="{F3A5E139-B9CC-0D46-98E4-C79DF83B1ED4}" presName="descendantText" presStyleLbl="alignAccFollowNode1" presStyleIdx="0" presStyleCnt="3">
        <dgm:presLayoutVars>
          <dgm:bulletEnabled val="1"/>
        </dgm:presLayoutVars>
      </dgm:prSet>
      <dgm:spPr/>
    </dgm:pt>
    <dgm:pt modelId="{92D76549-5A74-3449-829C-6DD28720E0AC}" type="pres">
      <dgm:prSet presAssocID="{1860D864-1B95-4748-9130-E34C3454A89E}" presName="sp" presStyleCnt="0"/>
      <dgm:spPr/>
    </dgm:pt>
    <dgm:pt modelId="{F28A18E8-151D-9749-9BF7-F1618731DF4A}" type="pres">
      <dgm:prSet presAssocID="{7AF4571B-BB97-124E-BDAF-F774F39D6023}" presName="linNode" presStyleCnt="0"/>
      <dgm:spPr/>
    </dgm:pt>
    <dgm:pt modelId="{47D21321-D961-A04C-AFED-984E45C9A5A9}" type="pres">
      <dgm:prSet presAssocID="{7AF4571B-BB97-124E-BDAF-F774F39D602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8308FE6-A546-A34D-8304-C755A563EA9E}" type="pres">
      <dgm:prSet presAssocID="{7AF4571B-BB97-124E-BDAF-F774F39D6023}" presName="descendantText" presStyleLbl="alignAccFollowNode1" presStyleIdx="1" presStyleCnt="3">
        <dgm:presLayoutVars>
          <dgm:bulletEnabled val="1"/>
        </dgm:presLayoutVars>
      </dgm:prSet>
      <dgm:spPr/>
    </dgm:pt>
    <dgm:pt modelId="{87A61AA9-F0B4-8945-8914-0B7EA0024B15}" type="pres">
      <dgm:prSet presAssocID="{2A22CC61-5D8A-6E4D-A634-F0638E2616B6}" presName="sp" presStyleCnt="0"/>
      <dgm:spPr/>
    </dgm:pt>
    <dgm:pt modelId="{D753E777-0396-FF49-B643-C81BF0E8EEBB}" type="pres">
      <dgm:prSet presAssocID="{7F364EEC-0553-FC47-B48F-07433B5F7D9D}" presName="linNode" presStyleCnt="0"/>
      <dgm:spPr/>
    </dgm:pt>
    <dgm:pt modelId="{D3C758F5-8901-7843-8897-60399415D96C}" type="pres">
      <dgm:prSet presAssocID="{7F364EEC-0553-FC47-B48F-07433B5F7D9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8D35963-D119-B546-8268-DB10ED86B92D}" type="pres">
      <dgm:prSet presAssocID="{7F364EEC-0553-FC47-B48F-07433B5F7D9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D7F6304-14B9-174C-B30D-5C7E4396D941}" type="presOf" srcId="{7AF4571B-BB97-124E-BDAF-F774F39D6023}" destId="{47D21321-D961-A04C-AFED-984E45C9A5A9}" srcOrd="0" destOrd="0" presId="urn:microsoft.com/office/officeart/2005/8/layout/vList5"/>
    <dgm:cxn modelId="{B089E324-00CE-994F-8BB9-28A3FA68AA6D}" type="presOf" srcId="{F3A5E139-B9CC-0D46-98E4-C79DF83B1ED4}" destId="{1612964C-E9D4-1640-90FA-2CD3051BE1C1}" srcOrd="0" destOrd="0" presId="urn:microsoft.com/office/officeart/2005/8/layout/vList5"/>
    <dgm:cxn modelId="{6FE61932-FA55-5C4A-B56C-407EC757EB7F}" srcId="{F3A5E139-B9CC-0D46-98E4-C79DF83B1ED4}" destId="{CD6F1788-9650-3543-A0FA-8B3AD2731064}" srcOrd="0" destOrd="0" parTransId="{DFBF6851-1A5B-1540-9D57-95AD06CB827B}" sibTransId="{113EB361-E69C-3341-A50A-EF252CEFDAD4}"/>
    <dgm:cxn modelId="{5757D238-EC31-7A4F-9D44-821EF91A4BD7}" srcId="{94E0EA01-7FDC-4741-B865-3954789269CB}" destId="{7AF4571B-BB97-124E-BDAF-F774F39D6023}" srcOrd="1" destOrd="0" parTransId="{D0DBCC13-EAE3-1C4F-82E0-3CBF699141A9}" sibTransId="{2A22CC61-5D8A-6E4D-A634-F0638E2616B6}"/>
    <dgm:cxn modelId="{4495E838-4D46-414A-90C1-565F020B870B}" type="presOf" srcId="{373ABF3A-7B45-8545-9A62-B41F2E2ABF68}" destId="{88D35963-D119-B546-8268-DB10ED86B92D}" srcOrd="0" destOrd="0" presId="urn:microsoft.com/office/officeart/2005/8/layout/vList5"/>
    <dgm:cxn modelId="{6204FE5B-1887-D147-9874-AD8407CFC2BF}" type="presOf" srcId="{CD6F1788-9650-3543-A0FA-8B3AD2731064}" destId="{10B0F4B0-79C5-0D46-8FD3-9A8C1D255720}" srcOrd="0" destOrd="0" presId="urn:microsoft.com/office/officeart/2005/8/layout/vList5"/>
    <dgm:cxn modelId="{652D1267-4C78-2048-B2BB-CF321D5CF3EF}" type="presOf" srcId="{E438DD48-1BCA-2B46-86D9-60BDB880BBD9}" destId="{F8308FE6-A546-A34D-8304-C755A563EA9E}" srcOrd="0" destOrd="0" presId="urn:microsoft.com/office/officeart/2005/8/layout/vList5"/>
    <dgm:cxn modelId="{B551DC6C-5B1C-A949-B5C4-28A0F944E4E9}" srcId="{94E0EA01-7FDC-4741-B865-3954789269CB}" destId="{7F364EEC-0553-FC47-B48F-07433B5F7D9D}" srcOrd="2" destOrd="0" parTransId="{9566660D-3A9E-A94E-8493-A684FBE3006B}" sibTransId="{30A8F27E-E284-7B4D-A5E3-460337934357}"/>
    <dgm:cxn modelId="{5D4F108C-007D-944A-8F91-D8C4A7138E2D}" srcId="{7F364EEC-0553-FC47-B48F-07433B5F7D9D}" destId="{373ABF3A-7B45-8545-9A62-B41F2E2ABF68}" srcOrd="0" destOrd="0" parTransId="{EA5C2F5F-E596-CD4C-ABB2-490A7CE2FF58}" sibTransId="{3842322A-E1D5-4A47-B706-C9F1E2B34A28}"/>
    <dgm:cxn modelId="{6287DDBC-DA12-4F42-BA8C-1C1DCC6C69B3}" srcId="{7AF4571B-BB97-124E-BDAF-F774F39D6023}" destId="{E438DD48-1BCA-2B46-86D9-60BDB880BBD9}" srcOrd="0" destOrd="0" parTransId="{64530A82-091F-F441-908E-9E55DA0F0A5F}" sibTransId="{67E0CCBB-7270-CA44-8BCA-4C395683F029}"/>
    <dgm:cxn modelId="{969EAEE8-5CC5-5C4F-880D-D43A494BED07}" srcId="{94E0EA01-7FDC-4741-B865-3954789269CB}" destId="{F3A5E139-B9CC-0D46-98E4-C79DF83B1ED4}" srcOrd="0" destOrd="0" parTransId="{AAE1500F-7BDC-2B4E-9CF0-4F2B7B09FB47}" sibTransId="{1860D864-1B95-4748-9130-E34C3454A89E}"/>
    <dgm:cxn modelId="{8A4A96F6-073E-E04E-8755-D02F7E2CF991}" type="presOf" srcId="{94E0EA01-7FDC-4741-B865-3954789269CB}" destId="{AA1EA139-2E48-2B49-9D53-B46EF2FBBDE3}" srcOrd="0" destOrd="0" presId="urn:microsoft.com/office/officeart/2005/8/layout/vList5"/>
    <dgm:cxn modelId="{B5ADE2FA-965A-054D-A99B-0DFCD2AD89EB}" type="presOf" srcId="{7F364EEC-0553-FC47-B48F-07433B5F7D9D}" destId="{D3C758F5-8901-7843-8897-60399415D96C}" srcOrd="0" destOrd="0" presId="urn:microsoft.com/office/officeart/2005/8/layout/vList5"/>
    <dgm:cxn modelId="{EDF3641C-202F-A745-8762-9E5529695313}" type="presParOf" srcId="{AA1EA139-2E48-2B49-9D53-B46EF2FBBDE3}" destId="{776E7FDA-CE2B-FE47-97D2-3BE57B48A0C3}" srcOrd="0" destOrd="0" presId="urn:microsoft.com/office/officeart/2005/8/layout/vList5"/>
    <dgm:cxn modelId="{7DEAA85F-30F8-5647-8183-CF0F7DF5ED73}" type="presParOf" srcId="{776E7FDA-CE2B-FE47-97D2-3BE57B48A0C3}" destId="{1612964C-E9D4-1640-90FA-2CD3051BE1C1}" srcOrd="0" destOrd="0" presId="urn:microsoft.com/office/officeart/2005/8/layout/vList5"/>
    <dgm:cxn modelId="{1CB69D76-0FEF-8A4B-990C-847AD87672E8}" type="presParOf" srcId="{776E7FDA-CE2B-FE47-97D2-3BE57B48A0C3}" destId="{10B0F4B0-79C5-0D46-8FD3-9A8C1D255720}" srcOrd="1" destOrd="0" presId="urn:microsoft.com/office/officeart/2005/8/layout/vList5"/>
    <dgm:cxn modelId="{C1A135C1-2AB5-574B-ACD9-D21EDFEB83C9}" type="presParOf" srcId="{AA1EA139-2E48-2B49-9D53-B46EF2FBBDE3}" destId="{92D76549-5A74-3449-829C-6DD28720E0AC}" srcOrd="1" destOrd="0" presId="urn:microsoft.com/office/officeart/2005/8/layout/vList5"/>
    <dgm:cxn modelId="{456CE63C-5A8D-844A-B43B-2C762CFCFCCD}" type="presParOf" srcId="{AA1EA139-2E48-2B49-9D53-B46EF2FBBDE3}" destId="{F28A18E8-151D-9749-9BF7-F1618731DF4A}" srcOrd="2" destOrd="0" presId="urn:microsoft.com/office/officeart/2005/8/layout/vList5"/>
    <dgm:cxn modelId="{BCA6DCF5-1EF9-4A4C-ABB4-125CFD35A124}" type="presParOf" srcId="{F28A18E8-151D-9749-9BF7-F1618731DF4A}" destId="{47D21321-D961-A04C-AFED-984E45C9A5A9}" srcOrd="0" destOrd="0" presId="urn:microsoft.com/office/officeart/2005/8/layout/vList5"/>
    <dgm:cxn modelId="{2D7A9D2F-2167-A84E-8D24-34747B21877B}" type="presParOf" srcId="{F28A18E8-151D-9749-9BF7-F1618731DF4A}" destId="{F8308FE6-A546-A34D-8304-C755A563EA9E}" srcOrd="1" destOrd="0" presId="urn:microsoft.com/office/officeart/2005/8/layout/vList5"/>
    <dgm:cxn modelId="{BFC70F36-C9B0-F748-A95D-12895FFFA43F}" type="presParOf" srcId="{AA1EA139-2E48-2B49-9D53-B46EF2FBBDE3}" destId="{87A61AA9-F0B4-8945-8914-0B7EA0024B15}" srcOrd="3" destOrd="0" presId="urn:microsoft.com/office/officeart/2005/8/layout/vList5"/>
    <dgm:cxn modelId="{DEF7A688-35C0-DF47-B665-EC108B1A6C0C}" type="presParOf" srcId="{AA1EA139-2E48-2B49-9D53-B46EF2FBBDE3}" destId="{D753E777-0396-FF49-B643-C81BF0E8EEBB}" srcOrd="4" destOrd="0" presId="urn:microsoft.com/office/officeart/2005/8/layout/vList5"/>
    <dgm:cxn modelId="{ED2BDAB3-5C6C-7B4C-AA8B-747E424F98A7}" type="presParOf" srcId="{D753E777-0396-FF49-B643-C81BF0E8EEBB}" destId="{D3C758F5-8901-7843-8897-60399415D96C}" srcOrd="0" destOrd="0" presId="urn:microsoft.com/office/officeart/2005/8/layout/vList5"/>
    <dgm:cxn modelId="{A145EF70-0C36-7F43-825E-9701BF0436F2}" type="presParOf" srcId="{D753E777-0396-FF49-B643-C81BF0E8EEBB}" destId="{88D35963-D119-B546-8268-DB10ED86B92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2346914" cy="353251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</a:t>
          </a:r>
        </a:p>
      </dsp:txBody>
      <dsp:txXfrm>
        <a:off x="0" y="0"/>
        <a:ext cx="2258601" cy="353251"/>
      </dsp:txXfrm>
    </dsp:sp>
    <dsp:sp modelId="{116C1920-00CD-4625-BDD0-CFF1CD764AB6}">
      <dsp:nvSpPr>
        <dsp:cNvPr id="0" name=""/>
        <dsp:cNvSpPr/>
      </dsp:nvSpPr>
      <dsp:spPr>
        <a:xfrm>
          <a:off x="1877752" y="0"/>
          <a:ext cx="2346914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</a:p>
      </dsp:txBody>
      <dsp:txXfrm>
        <a:off x="2054378" y="0"/>
        <a:ext cx="1993663" cy="353251"/>
      </dsp:txXfrm>
    </dsp:sp>
    <dsp:sp modelId="{4CE974DC-5460-4B80-86D4-107D8B742A0B}">
      <dsp:nvSpPr>
        <dsp:cNvPr id="0" name=""/>
        <dsp:cNvSpPr/>
      </dsp:nvSpPr>
      <dsp:spPr>
        <a:xfrm>
          <a:off x="3742399" y="0"/>
          <a:ext cx="2687498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Modelling</a:t>
          </a:r>
        </a:p>
      </dsp:txBody>
      <dsp:txXfrm>
        <a:off x="3919025" y="0"/>
        <a:ext cx="2334247" cy="353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2696119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</a:t>
          </a:r>
        </a:p>
      </dsp:txBody>
      <dsp:txXfrm>
        <a:off x="0" y="0"/>
        <a:ext cx="2607806" cy="353251"/>
      </dsp:txXfrm>
    </dsp:sp>
    <dsp:sp modelId="{116C1920-00CD-4625-BDD0-CFF1CD764AB6}">
      <dsp:nvSpPr>
        <dsp:cNvPr id="0" name=""/>
        <dsp:cNvSpPr/>
      </dsp:nvSpPr>
      <dsp:spPr>
        <a:xfrm>
          <a:off x="2157208" y="0"/>
          <a:ext cx="2696119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333834" y="0"/>
        <a:ext cx="2342868" cy="353251"/>
      </dsp:txXfrm>
    </dsp:sp>
    <dsp:sp modelId="{4CE974DC-5460-4B80-86D4-107D8B742A0B}">
      <dsp:nvSpPr>
        <dsp:cNvPr id="0" name=""/>
        <dsp:cNvSpPr/>
      </dsp:nvSpPr>
      <dsp:spPr>
        <a:xfrm>
          <a:off x="4299302" y="0"/>
          <a:ext cx="2128586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475928" y="0"/>
        <a:ext cx="1775335" cy="3532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3115040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</a:t>
          </a:r>
        </a:p>
      </dsp:txBody>
      <dsp:txXfrm>
        <a:off x="0" y="0"/>
        <a:ext cx="3026727" cy="353251"/>
      </dsp:txXfrm>
    </dsp:sp>
    <dsp:sp modelId="{116C1920-00CD-4625-BDD0-CFF1CD764AB6}">
      <dsp:nvSpPr>
        <dsp:cNvPr id="0" name=""/>
        <dsp:cNvSpPr/>
      </dsp:nvSpPr>
      <dsp:spPr>
        <a:xfrm>
          <a:off x="2424535" y="0"/>
          <a:ext cx="2394104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601161" y="0"/>
        <a:ext cx="2040853" cy="353251"/>
      </dsp:txXfrm>
    </dsp:sp>
    <dsp:sp modelId="{4CE974DC-5460-4B80-86D4-107D8B742A0B}">
      <dsp:nvSpPr>
        <dsp:cNvPr id="0" name=""/>
        <dsp:cNvSpPr/>
      </dsp:nvSpPr>
      <dsp:spPr>
        <a:xfrm>
          <a:off x="4539036" y="0"/>
          <a:ext cx="1890145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715662" y="0"/>
        <a:ext cx="1536894" cy="3532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3115040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</a:t>
          </a:r>
        </a:p>
      </dsp:txBody>
      <dsp:txXfrm>
        <a:off x="0" y="0"/>
        <a:ext cx="3026727" cy="353251"/>
      </dsp:txXfrm>
    </dsp:sp>
    <dsp:sp modelId="{116C1920-00CD-4625-BDD0-CFF1CD764AB6}">
      <dsp:nvSpPr>
        <dsp:cNvPr id="0" name=""/>
        <dsp:cNvSpPr/>
      </dsp:nvSpPr>
      <dsp:spPr>
        <a:xfrm>
          <a:off x="2424535" y="0"/>
          <a:ext cx="2394104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601161" y="0"/>
        <a:ext cx="2040853" cy="353251"/>
      </dsp:txXfrm>
    </dsp:sp>
    <dsp:sp modelId="{4CE974DC-5460-4B80-86D4-107D8B742A0B}">
      <dsp:nvSpPr>
        <dsp:cNvPr id="0" name=""/>
        <dsp:cNvSpPr/>
      </dsp:nvSpPr>
      <dsp:spPr>
        <a:xfrm>
          <a:off x="4539036" y="0"/>
          <a:ext cx="1890145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715662" y="0"/>
        <a:ext cx="1536894" cy="3532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3115040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</a:t>
          </a:r>
        </a:p>
      </dsp:txBody>
      <dsp:txXfrm>
        <a:off x="0" y="0"/>
        <a:ext cx="3026727" cy="353251"/>
      </dsp:txXfrm>
    </dsp:sp>
    <dsp:sp modelId="{116C1920-00CD-4625-BDD0-CFF1CD764AB6}">
      <dsp:nvSpPr>
        <dsp:cNvPr id="0" name=""/>
        <dsp:cNvSpPr/>
      </dsp:nvSpPr>
      <dsp:spPr>
        <a:xfrm>
          <a:off x="2424535" y="0"/>
          <a:ext cx="2394104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601161" y="0"/>
        <a:ext cx="2040853" cy="353251"/>
      </dsp:txXfrm>
    </dsp:sp>
    <dsp:sp modelId="{4CE974DC-5460-4B80-86D4-107D8B742A0B}">
      <dsp:nvSpPr>
        <dsp:cNvPr id="0" name=""/>
        <dsp:cNvSpPr/>
      </dsp:nvSpPr>
      <dsp:spPr>
        <a:xfrm>
          <a:off x="4539036" y="0"/>
          <a:ext cx="1890145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715662" y="0"/>
        <a:ext cx="1536894" cy="3532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3A316-BC98-430A-8455-807615BD68F7}">
      <dsp:nvSpPr>
        <dsp:cNvPr id="0" name=""/>
        <dsp:cNvSpPr/>
      </dsp:nvSpPr>
      <dsp:spPr>
        <a:xfrm>
          <a:off x="0" y="2565"/>
          <a:ext cx="10677526" cy="57898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CFCA38-02E6-4513-9C31-F117A85D99DA}">
      <dsp:nvSpPr>
        <dsp:cNvPr id="0" name=""/>
        <dsp:cNvSpPr/>
      </dsp:nvSpPr>
      <dsp:spPr>
        <a:xfrm>
          <a:off x="175142" y="132836"/>
          <a:ext cx="318751" cy="3184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E00F16-2830-4A5F-8494-9DC1BB0403F4}">
      <dsp:nvSpPr>
        <dsp:cNvPr id="0" name=""/>
        <dsp:cNvSpPr/>
      </dsp:nvSpPr>
      <dsp:spPr>
        <a:xfrm>
          <a:off x="669035" y="2565"/>
          <a:ext cx="9998186" cy="59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90" tIns="63190" rIns="63190" bIns="6319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Northwestern people tweet about weather and they mostly are located in Chicago. The University should make transportation facilities during </a:t>
          </a:r>
          <a:r>
            <a:rPr lang="en-US" sz="1600" kern="1200"/>
            <a:t>extreme weather. </a:t>
          </a:r>
          <a:endParaRPr lang="en-US" sz="1600" kern="1200" dirty="0"/>
        </a:p>
      </dsp:txBody>
      <dsp:txXfrm>
        <a:off x="669035" y="2565"/>
        <a:ext cx="9998186" cy="597075"/>
      </dsp:txXfrm>
    </dsp:sp>
    <dsp:sp modelId="{C33B4FB6-DCE5-490A-B25C-79B07426A5E9}">
      <dsp:nvSpPr>
        <dsp:cNvPr id="0" name=""/>
        <dsp:cNvSpPr/>
      </dsp:nvSpPr>
      <dsp:spPr>
        <a:xfrm>
          <a:off x="0" y="748909"/>
          <a:ext cx="10677526" cy="57898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ABD8A6-36D5-4A7B-B2DB-35DFFDC61C03}">
      <dsp:nvSpPr>
        <dsp:cNvPr id="0" name=""/>
        <dsp:cNvSpPr/>
      </dsp:nvSpPr>
      <dsp:spPr>
        <a:xfrm>
          <a:off x="175142" y="879180"/>
          <a:ext cx="318751" cy="3184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CF1B37-725E-4AEF-9348-FCC532619A28}">
      <dsp:nvSpPr>
        <dsp:cNvPr id="0" name=""/>
        <dsp:cNvSpPr/>
      </dsp:nvSpPr>
      <dsp:spPr>
        <a:xfrm>
          <a:off x="669035" y="748909"/>
          <a:ext cx="9998186" cy="59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90" tIns="63190" rIns="63190" bIns="6319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University of Chicago</a:t>
          </a:r>
          <a:r>
            <a:rPr lang="en-US" sz="1600" kern="1200" baseline="0" dirty="0"/>
            <a:t> tweet a lot on booth school of Business, and hence are interested in it, I would recommend the university to increase booth school seats which would bring revenue.</a:t>
          </a:r>
          <a:endParaRPr lang="en-US" sz="1600" kern="1200" dirty="0"/>
        </a:p>
      </dsp:txBody>
      <dsp:txXfrm>
        <a:off x="669035" y="748909"/>
        <a:ext cx="9998186" cy="597075"/>
      </dsp:txXfrm>
    </dsp:sp>
    <dsp:sp modelId="{1429B257-E72B-4ECB-AB41-30D24813474F}">
      <dsp:nvSpPr>
        <dsp:cNvPr id="0" name=""/>
        <dsp:cNvSpPr/>
      </dsp:nvSpPr>
      <dsp:spPr>
        <a:xfrm>
          <a:off x="0" y="1495253"/>
          <a:ext cx="10677526" cy="57898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508F48-8D1E-4818-AEDC-54E9D81D874D}">
      <dsp:nvSpPr>
        <dsp:cNvPr id="0" name=""/>
        <dsp:cNvSpPr/>
      </dsp:nvSpPr>
      <dsp:spPr>
        <a:xfrm>
          <a:off x="175142" y="1625524"/>
          <a:ext cx="318751" cy="3184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A9D986-9699-493F-9B97-2C8D3D188358}">
      <dsp:nvSpPr>
        <dsp:cNvPr id="0" name=""/>
        <dsp:cNvSpPr/>
      </dsp:nvSpPr>
      <dsp:spPr>
        <a:xfrm>
          <a:off x="669035" y="1495253"/>
          <a:ext cx="9998186" cy="59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90" tIns="63190" rIns="63190" bIns="6319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Stanford people tweet on “more money”, increase the inflow of students and reduce tuition cost.</a:t>
          </a:r>
        </a:p>
      </dsp:txBody>
      <dsp:txXfrm>
        <a:off x="669035" y="1495253"/>
        <a:ext cx="9998186" cy="597075"/>
      </dsp:txXfrm>
    </dsp:sp>
    <dsp:sp modelId="{B17E7B9C-3003-1741-AA86-A8120EA6288C}">
      <dsp:nvSpPr>
        <dsp:cNvPr id="0" name=""/>
        <dsp:cNvSpPr/>
      </dsp:nvSpPr>
      <dsp:spPr>
        <a:xfrm>
          <a:off x="0" y="2241598"/>
          <a:ext cx="10677526" cy="57898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FCE4A4-8EA8-AC48-B363-21D38393F966}">
      <dsp:nvSpPr>
        <dsp:cNvPr id="0" name=""/>
        <dsp:cNvSpPr/>
      </dsp:nvSpPr>
      <dsp:spPr>
        <a:xfrm>
          <a:off x="175142" y="2371869"/>
          <a:ext cx="318751" cy="3184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A82225-FDF0-464B-A83B-0B3E582F3D20}">
      <dsp:nvSpPr>
        <dsp:cNvPr id="0" name=""/>
        <dsp:cNvSpPr/>
      </dsp:nvSpPr>
      <dsp:spPr>
        <a:xfrm>
          <a:off x="669035" y="2241598"/>
          <a:ext cx="9998186" cy="5970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90" tIns="63190" rIns="63190" bIns="6319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Facilitate advanced research in sociology at Harvard, since most of the Harvard people tweet on sociological studies.</a:t>
          </a:r>
          <a:endParaRPr lang="en-US" sz="1600" kern="1200" dirty="0"/>
        </a:p>
      </dsp:txBody>
      <dsp:txXfrm>
        <a:off x="669035" y="2241598"/>
        <a:ext cx="9998186" cy="5970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0F4B0-79C5-0D46-8FD3-9A8C1D255720}">
      <dsp:nvSpPr>
        <dsp:cNvPr id="0" name=""/>
        <dsp:cNvSpPr/>
      </dsp:nvSpPr>
      <dsp:spPr>
        <a:xfrm rot="5400000">
          <a:off x="7025981" y="-2934985"/>
          <a:ext cx="948312" cy="70589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Python, Scala</a:t>
          </a:r>
        </a:p>
      </dsp:txBody>
      <dsp:txXfrm rot="-5400000">
        <a:off x="3970661" y="166628"/>
        <a:ext cx="7012660" cy="855726"/>
      </dsp:txXfrm>
    </dsp:sp>
    <dsp:sp modelId="{1612964C-E9D4-1640-90FA-2CD3051BE1C1}">
      <dsp:nvSpPr>
        <dsp:cNvPr id="0" name=""/>
        <dsp:cNvSpPr/>
      </dsp:nvSpPr>
      <dsp:spPr>
        <a:xfrm>
          <a:off x="0" y="1796"/>
          <a:ext cx="3970661" cy="1185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Code</a:t>
          </a:r>
        </a:p>
      </dsp:txBody>
      <dsp:txXfrm>
        <a:off x="57866" y="59662"/>
        <a:ext cx="3854929" cy="1069658"/>
      </dsp:txXfrm>
    </dsp:sp>
    <dsp:sp modelId="{F8308FE6-A546-A34D-8304-C755A563EA9E}">
      <dsp:nvSpPr>
        <dsp:cNvPr id="0" name=""/>
        <dsp:cNvSpPr/>
      </dsp:nvSpPr>
      <dsp:spPr>
        <a:xfrm rot="5400000">
          <a:off x="7025981" y="-1690325"/>
          <a:ext cx="948312" cy="70589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RCC, Hadoop &amp; Spark</a:t>
          </a:r>
        </a:p>
      </dsp:txBody>
      <dsp:txXfrm rot="-5400000">
        <a:off x="3970661" y="1411288"/>
        <a:ext cx="7012660" cy="855726"/>
      </dsp:txXfrm>
    </dsp:sp>
    <dsp:sp modelId="{47D21321-D961-A04C-AFED-984E45C9A5A9}">
      <dsp:nvSpPr>
        <dsp:cNvPr id="0" name=""/>
        <dsp:cNvSpPr/>
      </dsp:nvSpPr>
      <dsp:spPr>
        <a:xfrm>
          <a:off x="0" y="1246456"/>
          <a:ext cx="3970661" cy="1185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Environment</a:t>
          </a:r>
        </a:p>
      </dsp:txBody>
      <dsp:txXfrm>
        <a:off x="57866" y="1304322"/>
        <a:ext cx="3854929" cy="1069658"/>
      </dsp:txXfrm>
    </dsp:sp>
    <dsp:sp modelId="{88D35963-D119-B546-8268-DB10ED86B92D}">
      <dsp:nvSpPr>
        <dsp:cNvPr id="0" name=""/>
        <dsp:cNvSpPr/>
      </dsp:nvSpPr>
      <dsp:spPr>
        <a:xfrm rot="5400000">
          <a:off x="7025981" y="-445665"/>
          <a:ext cx="948312" cy="70589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Matplotlib</a:t>
          </a:r>
        </a:p>
      </dsp:txBody>
      <dsp:txXfrm rot="-5400000">
        <a:off x="3970661" y="2655948"/>
        <a:ext cx="7012660" cy="855726"/>
      </dsp:txXfrm>
    </dsp:sp>
    <dsp:sp modelId="{D3C758F5-8901-7843-8897-60399415D96C}">
      <dsp:nvSpPr>
        <dsp:cNvPr id="0" name=""/>
        <dsp:cNvSpPr/>
      </dsp:nvSpPr>
      <dsp:spPr>
        <a:xfrm>
          <a:off x="0" y="2491116"/>
          <a:ext cx="3970661" cy="1185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Visualization</a:t>
          </a:r>
        </a:p>
      </dsp:txBody>
      <dsp:txXfrm>
        <a:off x="57866" y="2548982"/>
        <a:ext cx="3854929" cy="106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975854-5E73-492B-BD23-8245C815D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31D7F-E7D5-441B-82A8-D474D9D946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D194E-593E-42CD-BA46-8CF1024454BF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3A8A5-AC2E-4616-8F0A-BBF5D43086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524EF-037A-4F9C-8916-BBEC73F137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1D517-D755-4C8D-8782-25533D42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31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EA51D9C-F892-1F4F-A2A4-A7B1D3E8039F}" type="datetimeFigureOut">
              <a:rPr lang="en-US" smtClean="0">
                <a:uFillTx/>
              </a:rPr>
              <a:t>3/23/19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0AF84937-61C6-0144-A2F9-156889D283FB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8439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287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247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6361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875E62-D906-4C45-B3B2-DC1CF62120A3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448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2A4BA-A98C-4407-887C-EBE41CA62BF7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4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67E398-D618-4FDA-AA0C-AF83207D825A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9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4DE1-D544-4BF4-9B17-07B76890E54A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2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AAC0575-197A-49C0-BFB5-985A418B1A29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1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007A-0859-45A5-AD54-9199ABCAA129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8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F8D4F-E351-4D12-A030-EF8CCCC5EC5E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B354-8559-43CE-A9D6-89E81836809D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5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85C6-641D-4756-99B4-9E4D84F6846E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35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CB7D55-9F7E-4E14-82F3-4D45A6CB09D2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90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8FD-E65F-4891-B399-31580675658D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0EDD789-7D9E-4E04-8786-F979EBDDE147}" type="datetime1">
              <a:rPr lang="en-US" smtClean="0"/>
              <a:t>3/23/19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974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anupriyaincbe@gmail.com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6893B82E-854C-4EBE-9181-3233D76DE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62D338C-33B8-4AD2-95E1-F78D10F83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38175"/>
            <a:ext cx="7485542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12AEB-C22F-46FF-A75E-72D8E10C1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2" y="1419225"/>
            <a:ext cx="6995497" cy="1618435"/>
          </a:xfrm>
        </p:spPr>
        <p:txBody>
          <a:bodyPr>
            <a:normAutofit/>
          </a:bodyPr>
          <a:lstStyle/>
          <a:p>
            <a:r>
              <a:rPr lang="en-US" sz="4800" b="1" cap="none" dirty="0">
                <a:solidFill>
                  <a:srgbClr val="FFFFFF"/>
                </a:solidFill>
              </a:rPr>
              <a:t>Twitter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2D654-40A4-4670-9DBF-83473DAAF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r>
              <a:rPr lang="en-US" sz="2000" b="1" cap="none" dirty="0">
                <a:solidFill>
                  <a:schemeClr val="bg2"/>
                </a:solidFill>
              </a:rPr>
              <a:t>Dataset: Live tweets</a:t>
            </a:r>
            <a:endParaRPr lang="en-US" sz="2000" cap="none" dirty="0">
              <a:solidFill>
                <a:schemeClr val="bg2"/>
              </a:solidFill>
            </a:endParaRPr>
          </a:p>
          <a:p>
            <a:r>
              <a:rPr lang="en-US" sz="1900" cap="none" dirty="0">
                <a:solidFill>
                  <a:schemeClr val="bg2"/>
                </a:solidFill>
              </a:rPr>
              <a:t>Prepared By:  Anupriya Thirumurthy </a:t>
            </a:r>
          </a:p>
          <a:p>
            <a:r>
              <a:rPr lang="en-US" sz="1900" cap="none" dirty="0">
                <a:solidFill>
                  <a:schemeClr val="bg2"/>
                </a:solidFill>
              </a:rPr>
              <a:t>Purpose: Big Data Project</a:t>
            </a:r>
          </a:p>
          <a:p>
            <a:r>
              <a:rPr lang="en-US" sz="1900" cap="none" dirty="0">
                <a:solidFill>
                  <a:schemeClr val="bg2"/>
                </a:solidFill>
              </a:rPr>
              <a:t>March 23, 2019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E7C66B9-3219-4743-A8FC-126889285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C1AFF3-F2FF-40D8-90BB-FBEF2745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5C08-33A1-4A70-AA18-A774E8A1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  <a:prstGeom prst="ellipse">
            <a:avLst/>
          </a:prstGeom>
        </p:spPr>
        <p:txBody>
          <a:bodyPr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8A0F62C-F525-4F9E-932E-3B0D97A3C3E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E5661-E8A2-4842-98E6-2F220F437357}"/>
              </a:ext>
            </a:extLst>
          </p:cNvPr>
          <p:cNvSpPr txBox="1"/>
          <p:nvPr/>
        </p:nvSpPr>
        <p:spPr>
          <a:xfrm>
            <a:off x="1229910" y="3557672"/>
            <a:ext cx="221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ADVENTURE WITH A SMILE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28BFF-62BC-4E43-8EA7-E17C2C84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98" y="751279"/>
            <a:ext cx="3022403" cy="2606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7DB38-9BFE-A747-B0CC-5A9C1C27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89" y="3982225"/>
            <a:ext cx="3477621" cy="19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8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FCA2B4-2DF6-0142-A29A-9408231C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11" y="522515"/>
            <a:ext cx="11147229" cy="1698171"/>
          </a:xfrm>
        </p:spPr>
        <p:txBody>
          <a:bodyPr>
            <a:normAutofit/>
          </a:bodyPr>
          <a:lstStyle/>
          <a:p>
            <a:r>
              <a:rPr lang="en-US" sz="7200" dirty="0"/>
              <a:t>QUESTIONS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A30F3-03A0-5346-8502-1A499E8D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308A1-1A06-6D4E-85A0-9ACEA761DAFE}"/>
              </a:ext>
            </a:extLst>
          </p:cNvPr>
          <p:cNvSpPr txBox="1"/>
          <p:nvPr/>
        </p:nvSpPr>
        <p:spPr>
          <a:xfrm>
            <a:off x="7980219" y="4904509"/>
            <a:ext cx="374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Reach me at </a:t>
            </a:r>
          </a:p>
          <a:p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Email: </a:t>
            </a:r>
            <a:r>
              <a:rPr lang="en-US" dirty="0" err="1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  <a:hlinkClick r:id="rId2"/>
              </a:rPr>
              <a:t>anupriyat@</a:t>
            </a:r>
            <a:r>
              <a:rPr lang="en-US" dirty="0" err="1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  <a:hlinkClick r:id="rId2"/>
              </a:rPr>
              <a:t>uchicago.edu</a:t>
            </a:r>
            <a:r>
              <a:rPr lang="en-US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645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5C08-33A1-4A70-AA18-A774E8A1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ellipse">
            <a:avLst/>
          </a:prstGeom>
        </p:spPr>
        <p:txBody>
          <a:bodyPr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8A0F62C-F525-4F9E-932E-3B0D97A3C3E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12AEB-C22F-46FF-A75E-72D8E10C15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97475" y="1419225"/>
            <a:ext cx="6994525" cy="1617663"/>
          </a:xfrm>
        </p:spPr>
        <p:txBody>
          <a:bodyPr>
            <a:normAutofit/>
          </a:bodyPr>
          <a:lstStyle/>
          <a:p>
            <a:r>
              <a:rPr lang="en-US" sz="4800" b="1" cap="none" dirty="0">
                <a:solidFill>
                  <a:srgbClr val="FFFFFF"/>
                </a:solidFill>
              </a:rPr>
              <a:t>Telco Customer Churn Analysis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E3792F-5DD0-544D-8BBE-AF001DC9C3E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495550"/>
            <a:ext cx="10993438" cy="5905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92D5-1CD3-8743-B18C-53F7D4DF9856}"/>
              </a:ext>
            </a:extLst>
          </p:cNvPr>
          <p:cNvSpPr/>
          <p:nvPr/>
        </p:nvSpPr>
        <p:spPr>
          <a:xfrm>
            <a:off x="546100" y="787400"/>
            <a:ext cx="10447338" cy="57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BDF74-9BC5-3747-B35A-EE57F4F9ED7D}"/>
              </a:ext>
            </a:extLst>
          </p:cNvPr>
          <p:cNvSpPr txBox="1"/>
          <p:nvPr/>
        </p:nvSpPr>
        <p:spPr>
          <a:xfrm>
            <a:off x="2146300" y="26416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j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6516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46DFA-7980-6A4C-B216-2C6C8FD3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DEVELOPMENT ENVIRONMENT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18CDC-6C0C-6D4D-A821-8D752DF8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2AC436-607B-E044-996A-71762CE68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736195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25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A7BF-F6B9-4943-900E-D4C78E1A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64C9-B12B-5A47-B060-21BD247D0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Data Overview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Conclusions and actionable recommendations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C436-FE74-534B-821A-83778A2D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6ADB-0FED-804B-93D3-89DD278A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D32A-9605-034A-9164-FE720328E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62" y="2180496"/>
            <a:ext cx="11207046" cy="3864043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Most users live near to school’s location.</a:t>
            </a:r>
          </a:p>
          <a:p>
            <a:pPr lvl="1"/>
            <a:r>
              <a:rPr lang="en-US" sz="2000" b="1" dirty="0">
                <a:solidFill>
                  <a:schemeClr val="accent2"/>
                </a:solidFill>
              </a:rPr>
              <a:t>78%</a:t>
            </a:r>
            <a:r>
              <a:rPr lang="en-US" sz="2000" dirty="0"/>
              <a:t> who tweet about </a:t>
            </a:r>
            <a:r>
              <a:rPr lang="en-US" sz="2000" b="1" dirty="0">
                <a:solidFill>
                  <a:schemeClr val="accent2"/>
                </a:solidFill>
              </a:rPr>
              <a:t>University of Chicago </a:t>
            </a:r>
            <a:r>
              <a:rPr lang="en-US" sz="2000" dirty="0"/>
              <a:t>are mostly located in Chicago area.</a:t>
            </a:r>
          </a:p>
          <a:p>
            <a:pPr lvl="1"/>
            <a:r>
              <a:rPr lang="en-US" sz="2000" b="1" dirty="0">
                <a:solidFill>
                  <a:schemeClr val="accent2"/>
                </a:solidFill>
              </a:rPr>
              <a:t>About half </a:t>
            </a:r>
            <a:r>
              <a:rPr lang="en-US" sz="2000" dirty="0"/>
              <a:t>of users who tweet about </a:t>
            </a:r>
            <a:r>
              <a:rPr lang="en-US" sz="2000" b="1" dirty="0">
                <a:solidFill>
                  <a:schemeClr val="accent2"/>
                </a:solidFill>
              </a:rPr>
              <a:t>Northwestern</a:t>
            </a:r>
            <a:r>
              <a:rPr lang="en-US" sz="2000" dirty="0"/>
              <a:t> are located in </a:t>
            </a:r>
            <a:r>
              <a:rPr lang="en-US" sz="2000" b="1" dirty="0">
                <a:solidFill>
                  <a:schemeClr val="accent2"/>
                </a:solidFill>
              </a:rPr>
              <a:t>Chicago</a:t>
            </a:r>
            <a:r>
              <a:rPr lang="en-US" sz="2000" dirty="0"/>
              <a:t> while the University is in Evanston. </a:t>
            </a:r>
          </a:p>
          <a:p>
            <a:pPr lvl="1"/>
            <a:r>
              <a:rPr lang="en-US" sz="2000" dirty="0"/>
              <a:t>The users who tweet about </a:t>
            </a:r>
            <a:r>
              <a:rPr lang="en-US" sz="2000" b="1" dirty="0">
                <a:solidFill>
                  <a:schemeClr val="accent2"/>
                </a:solidFill>
              </a:rPr>
              <a:t>Harvard and Stanford</a:t>
            </a:r>
            <a:r>
              <a:rPr lang="en-US" sz="2000" dirty="0"/>
              <a:t> are quite </a:t>
            </a:r>
            <a:r>
              <a:rPr lang="en-US" sz="2000" b="1" dirty="0">
                <a:solidFill>
                  <a:schemeClr val="accent2"/>
                </a:solidFill>
              </a:rPr>
              <a:t>evenly located </a:t>
            </a:r>
            <a:r>
              <a:rPr lang="en-US" sz="2000" dirty="0"/>
              <a:t>in various area.</a:t>
            </a:r>
          </a:p>
          <a:p>
            <a:pPr lvl="1"/>
            <a:r>
              <a:rPr lang="en-US" sz="2000" dirty="0"/>
              <a:t>Harvard has the maximum tweet peak at </a:t>
            </a:r>
            <a:r>
              <a:rPr lang="en-US" sz="2000" b="1" dirty="0">
                <a:solidFill>
                  <a:schemeClr val="accent2"/>
                </a:solidFill>
              </a:rPr>
              <a:t>December 2017</a:t>
            </a:r>
            <a:r>
              <a:rPr lang="en-US" sz="2000" dirty="0"/>
              <a:t>, Northwestern at </a:t>
            </a:r>
            <a:r>
              <a:rPr lang="en-US" sz="2000" b="1" dirty="0">
                <a:solidFill>
                  <a:schemeClr val="accent2"/>
                </a:solidFill>
              </a:rPr>
              <a:t>2018 March</a:t>
            </a:r>
            <a:r>
              <a:rPr lang="en-US" sz="2000" dirty="0"/>
              <a:t>, Stanford at </a:t>
            </a:r>
            <a:r>
              <a:rPr lang="en-US" sz="2000" b="1" dirty="0">
                <a:solidFill>
                  <a:schemeClr val="accent2"/>
                </a:solidFill>
              </a:rPr>
              <a:t>2018 May</a:t>
            </a:r>
            <a:r>
              <a:rPr lang="en-US" sz="2000" dirty="0"/>
              <a:t>, and University of Chicago at </a:t>
            </a:r>
            <a:r>
              <a:rPr lang="en-US" sz="2000" b="1" dirty="0">
                <a:solidFill>
                  <a:schemeClr val="accent2"/>
                </a:solidFill>
              </a:rPr>
              <a:t>2018 June</a:t>
            </a:r>
            <a:r>
              <a:rPr lang="en-US" sz="20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708FE-5F06-7041-ABB8-DD75F5CD3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7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C055-9507-D94B-BC66-37A5745C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Data SET CHARACTERISTICS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76E80-AE85-A646-AB9B-8060A26F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– Big Data </a:t>
            </a:r>
          </a:p>
          <a:p>
            <a:r>
              <a:rPr lang="en-US" dirty="0"/>
              <a:t>Real time Data – Streaming Tweets</a:t>
            </a:r>
          </a:p>
          <a:p>
            <a:r>
              <a:rPr lang="en-US" dirty="0"/>
              <a:t>Tweet Count – 144910770</a:t>
            </a:r>
          </a:p>
          <a:p>
            <a:r>
              <a:rPr lang="en-US" dirty="0"/>
              <a:t>Missing Values – Data gap between between </a:t>
            </a:r>
            <a:r>
              <a:rPr lang="en-US" b="1" dirty="0">
                <a:solidFill>
                  <a:schemeClr val="accent2"/>
                </a:solidFill>
              </a:rPr>
              <a:t>Jan – Feb 2018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E2E77-CD24-A046-8CF9-53E625F5B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7C5759-9503-6148-9628-0E825D49C3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927344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328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371475" y="571500"/>
            <a:ext cx="7229475" cy="1115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rPr>
              <a:t>Tweeters by </a:t>
            </a:r>
            <a:r>
              <a:rPr lang="en-US" sz="4400" b="1" dirty="0">
                <a:latin typeface="+mj-lt"/>
                <a:ea typeface="+mj-ea"/>
                <a:cs typeface="+mj-cs"/>
              </a:rPr>
              <a:t>Location Vs School Location</a:t>
            </a:r>
            <a:endParaRPr lang="en-US" sz="4400" b="1" kern="1200" dirty="0">
              <a:solidFill>
                <a:schemeClr val="tx1"/>
              </a:solidFill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>
                <a:uFillTx/>
              </a:rPr>
              <a:pPr>
                <a:spcAft>
                  <a:spcPts val="600"/>
                </a:spcAft>
              </a:pPr>
              <a:t>5</a:t>
            </a:fld>
            <a:endParaRPr lang="en-US">
              <a:uFillTx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B586DE-18C5-41E0-B0B8-0B681F6ED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325825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E66FCF4-5426-A643-8CD6-E5AA571332D3}"/>
              </a:ext>
            </a:extLst>
          </p:cNvPr>
          <p:cNvSpPr txBox="1">
            <a:spLocks/>
          </p:cNvSpPr>
          <p:nvPr/>
        </p:nvSpPr>
        <p:spPr>
          <a:xfrm flipH="1">
            <a:off x="6263639" y="5070214"/>
            <a:ext cx="5227319" cy="1665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2"/>
                </a:solidFill>
              </a:rPr>
              <a:t>Northwestern tweeters</a:t>
            </a:r>
            <a:endParaRPr lang="en-US" sz="240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92E91E31-1086-C341-BE2D-1574253F5764}"/>
              </a:ext>
            </a:extLst>
          </p:cNvPr>
          <p:cNvSpPr txBox="1">
            <a:spLocks/>
          </p:cNvSpPr>
          <p:nvPr/>
        </p:nvSpPr>
        <p:spPr>
          <a:xfrm>
            <a:off x="563880" y="5196840"/>
            <a:ext cx="4907280" cy="1275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2"/>
                </a:solidFill>
              </a:rPr>
              <a:t>University of Chicago tweeter’s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439A3-9EDE-A542-9ABA-092E73D72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14" y="1687171"/>
            <a:ext cx="5233670" cy="3383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F34CF-A8C1-EE45-9E33-CE89C621EF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240" y="1811960"/>
            <a:ext cx="5205730" cy="313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1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4F3B-353A-4C41-BC68-0B53C5A3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428A055-019A-4F96-8E43-A392FC004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975816"/>
              </p:ext>
            </p:extLst>
          </p:nvPr>
        </p:nvGraphicFramePr>
        <p:xfrm>
          <a:off x="5657092" y="4789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7FBC516-7224-F24A-AFBD-B2DD3BE86C5C}"/>
              </a:ext>
            </a:extLst>
          </p:cNvPr>
          <p:cNvSpPr txBox="1"/>
          <p:nvPr/>
        </p:nvSpPr>
        <p:spPr>
          <a:xfrm>
            <a:off x="642938" y="983738"/>
            <a:ext cx="3231503" cy="3999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4800" b="1" dirty="0">
                <a:solidFill>
                  <a:srgbClr val="FFFFFF"/>
                </a:solidFill>
              </a:rPr>
              <a:t>Trend Analysis </a:t>
            </a:r>
            <a:r>
              <a:rPr lang="en-US" sz="4400" dirty="0">
                <a:solidFill>
                  <a:srgbClr val="FFFFFF"/>
                </a:solidFill>
              </a:rPr>
              <a:t>(Peaks and Falls)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5A4EB-05BA-984E-8BBC-3EAA6BF96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2634" y="838199"/>
            <a:ext cx="7799366" cy="50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2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4F3B-353A-4C41-BC68-0B53C5A3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428A055-019A-4F96-8E43-A392FC004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813690"/>
              </p:ext>
            </p:extLst>
          </p:nvPr>
        </p:nvGraphicFramePr>
        <p:xfrm>
          <a:off x="5657092" y="4789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E7B6B98-2A9E-6844-97ED-A83F32C91B72}"/>
              </a:ext>
            </a:extLst>
          </p:cNvPr>
          <p:cNvSpPr txBox="1"/>
          <p:nvPr/>
        </p:nvSpPr>
        <p:spPr>
          <a:xfrm>
            <a:off x="642938" y="983738"/>
            <a:ext cx="3231503" cy="3999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4800" b="1" dirty="0">
                <a:solidFill>
                  <a:srgbClr val="FFFFFF"/>
                </a:solidFill>
              </a:rPr>
              <a:t>Trend Analysis </a:t>
            </a:r>
            <a:r>
              <a:rPr lang="en-US" sz="4400" dirty="0">
                <a:solidFill>
                  <a:srgbClr val="FFFFFF"/>
                </a:solidFill>
              </a:rPr>
              <a:t>(by Location)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840260-395E-0B42-8043-045DAE842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6817" y="776054"/>
            <a:ext cx="7633368" cy="52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8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4F3B-353A-4C41-BC68-0B53C5A3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428A055-019A-4F96-8E43-A392FC00463A}"/>
              </a:ext>
            </a:extLst>
          </p:cNvPr>
          <p:cNvGraphicFramePr/>
          <p:nvPr>
            <p:extLst/>
          </p:nvPr>
        </p:nvGraphicFramePr>
        <p:xfrm>
          <a:off x="5657092" y="4789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9E7B6B98-2A9E-6844-97ED-A83F32C91B72}"/>
              </a:ext>
            </a:extLst>
          </p:cNvPr>
          <p:cNvSpPr txBox="1"/>
          <p:nvPr/>
        </p:nvSpPr>
        <p:spPr>
          <a:xfrm>
            <a:off x="642938" y="983738"/>
            <a:ext cx="3231503" cy="3999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4800" b="1" dirty="0">
                <a:solidFill>
                  <a:srgbClr val="FFFFFF"/>
                </a:solidFill>
              </a:rPr>
              <a:t>Similarity Analysis </a:t>
            </a:r>
            <a:r>
              <a:rPr lang="en-US" sz="4400" dirty="0">
                <a:solidFill>
                  <a:srgbClr val="FFFFFF"/>
                </a:solidFill>
              </a:rPr>
              <a:t>(Jaccard Similarity measure)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10605-3528-854B-AF44-C231A1F2B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0140" y="1621487"/>
            <a:ext cx="2707729" cy="4094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77441-9534-854E-998D-E0CF3DAB8D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4464" y="1803705"/>
            <a:ext cx="3191238" cy="3850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5FB51B-311F-DA47-BEB1-01869A4C27A1}"/>
              </a:ext>
            </a:extLst>
          </p:cNvPr>
          <p:cNvSpPr txBox="1"/>
          <p:nvPr/>
        </p:nvSpPr>
        <p:spPr>
          <a:xfrm>
            <a:off x="4592231" y="761898"/>
            <a:ext cx="250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of Chicago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58BBE-7843-BB48-8719-966FE8E90151}"/>
              </a:ext>
            </a:extLst>
          </p:cNvPr>
          <p:cNvSpPr txBox="1"/>
          <p:nvPr/>
        </p:nvSpPr>
        <p:spPr>
          <a:xfrm>
            <a:off x="8042147" y="761898"/>
            <a:ext cx="277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Northwestern </a:t>
            </a:r>
          </a:p>
        </p:txBody>
      </p:sp>
    </p:spTree>
    <p:extLst>
      <p:ext uri="{BB962C8B-B14F-4D97-AF65-F5344CB8AC3E}">
        <p14:creationId xmlns:p14="http://schemas.microsoft.com/office/powerpoint/2010/main" val="423622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C75B6-B1A8-7548-A69A-4B6001C8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b="1" cap="none" dirty="0"/>
            </a:br>
            <a:r>
              <a:rPr lang="en-US" sz="3600" b="1" cap="none" dirty="0"/>
              <a:t>What Next?</a:t>
            </a:r>
            <a:endParaRPr lang="en-US" sz="3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A888DE-064D-1A44-8742-21D5A749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090058"/>
            <a:ext cx="5393101" cy="696840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310F-F1AD-E74D-BCE2-3AAF3863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BBB818FF-334B-A940-94F8-F385268482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093348"/>
              </p:ext>
            </p:extLst>
          </p:nvPr>
        </p:nvGraphicFramePr>
        <p:xfrm>
          <a:off x="581024" y="3158965"/>
          <a:ext cx="10677526" cy="284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263651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345</Words>
  <Application>Microsoft Macintosh PowerPoint</Application>
  <PresentationFormat>Widescreen</PresentationFormat>
  <Paragraphs>80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Apple Chancery</vt:lpstr>
      <vt:lpstr>Calibri</vt:lpstr>
      <vt:lpstr>Gill Sans MT</vt:lpstr>
      <vt:lpstr>Wingdings 2</vt:lpstr>
      <vt:lpstr>Dividend</vt:lpstr>
      <vt:lpstr>Twitter Analysis</vt:lpstr>
      <vt:lpstr>Agenda</vt:lpstr>
      <vt:lpstr>Executive Summary</vt:lpstr>
      <vt:lpstr>Data SET CHARACTERISTICS</vt:lpstr>
      <vt:lpstr>PowerPoint Presentation</vt:lpstr>
      <vt:lpstr>PowerPoint Presentation</vt:lpstr>
      <vt:lpstr>PowerPoint Presentation</vt:lpstr>
      <vt:lpstr>PowerPoint Presentation</vt:lpstr>
      <vt:lpstr> What Next?</vt:lpstr>
      <vt:lpstr>QUESTIONS ?</vt:lpstr>
      <vt:lpstr>Telco Customer Churn Analysis</vt:lpstr>
      <vt:lpstr>DEVELOPMENT ENVIRONMENT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Targeted Marketing to Deliver Sustained Growth</dc:title>
  <dc:creator>Ashish Mahadik</dc:creator>
  <cp:lastModifiedBy>Anupriya Thirumurthy</cp:lastModifiedBy>
  <cp:revision>168</cp:revision>
  <dcterms:created xsi:type="dcterms:W3CDTF">2018-08-25T00:30:58Z</dcterms:created>
  <dcterms:modified xsi:type="dcterms:W3CDTF">2019-03-24T02:59:56Z</dcterms:modified>
</cp:coreProperties>
</file>